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73" r:id="rId10"/>
    <p:sldId id="265" r:id="rId11"/>
    <p:sldId id="269" r:id="rId12"/>
    <p:sldId id="270" r:id="rId13"/>
    <p:sldId id="271" r:id="rId14"/>
    <p:sldId id="274" r:id="rId15"/>
    <p:sldId id="267" r:id="rId16"/>
    <p:sldId id="277" r:id="rId17"/>
    <p:sldId id="278" r:id="rId18"/>
    <p:sldId id="280" r:id="rId19"/>
    <p:sldId id="281" r:id="rId20"/>
    <p:sldId id="268" r:id="rId21"/>
    <p:sldId id="279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36" autoAdjust="0"/>
  </p:normalViewPr>
  <p:slideViewPr>
    <p:cSldViewPr>
      <p:cViewPr varScale="1">
        <p:scale>
          <a:sx n="48" d="100"/>
          <a:sy n="48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4816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is multimodality implemented</a:t>
            </a:r>
            <a:r>
              <a:rPr lang="en-GB" baseline="0" dirty="0" smtClean="0"/>
              <a:t> in the MA?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Communication involves</a:t>
            </a:r>
            <a:r>
              <a:rPr lang="en-GB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integrated modes of language and print (linguistic), images and graphics (visual), music and sound (auditory), movement and gesture (gestural) and texture and space (spatial).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Reading + sensory &amp; affective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9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provided with a multimodal context and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expected to engage with multimodality when produce coursework, assignments ,etc.</a:t>
            </a:r>
            <a:endParaRPr lang="en-GB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3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/>
              <a:t>Course Design assignment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/>
              <a:t>Spoken + animation: go animate</a:t>
            </a:r>
            <a:r>
              <a:rPr lang="en-GB" baseline="0" dirty="0" smtClean="0"/>
              <a:t> vid; text + image: pronouns poster and explanation underneath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Cater for different backgrounds, different contexts.</a:t>
            </a:r>
            <a:endParaRPr lang="en-GB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0" dirty="0" smtClean="0"/>
              <a:t>The mere implementation of their multimodal literacies shows that as a leaning experience was successful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In terms of providing a tool to cater for their diverse professional contexts, it is too early for us to say</a:t>
            </a:r>
          </a:p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0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01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0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We will look at the process of reshaping</a:t>
            </a:r>
            <a:r>
              <a:rPr lang="en-GB" baseline="0" dirty="0" smtClean="0"/>
              <a:t> languages from a different angle: not directly from language teaching but indirectly through language teacher training.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aseline="0" dirty="0" smtClean="0"/>
              <a:t>The tangible setting is the MA in DTLT (professional development).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aseline="0" dirty="0" smtClean="0"/>
              <a:t>We want to highlight 2 points which we feel sit nicely in the conversation about reshaping:</a:t>
            </a:r>
          </a:p>
          <a:p>
            <a:pPr>
              <a:spcBef>
                <a:spcPts val="0"/>
              </a:spcBef>
              <a:buNone/>
            </a:pPr>
            <a:r>
              <a:rPr lang="en-GB" baseline="0" dirty="0" smtClean="0"/>
              <a:t>1) Multimodality to enhance our learners’ experience and also the experiences of our leaners’ learners, i.e. the next generation of language learners. “Reshaping” - Me</a:t>
            </a:r>
          </a:p>
          <a:p>
            <a:pPr>
              <a:spcBef>
                <a:spcPts val="0"/>
              </a:spcBef>
              <a:buNone/>
            </a:pPr>
            <a:r>
              <a:rPr lang="en-GB" baseline="0" dirty="0" smtClean="0"/>
              <a:t>2) Re-professionalization of the de-professionalised language. “Reshaping” – Marion </a:t>
            </a: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Talk briefly</a:t>
            </a:r>
            <a:r>
              <a:rPr lang="en-GB" baseline="0" dirty="0" smtClean="0"/>
              <a:t> about the structure of the programme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0" i="0" u="none" strike="noStrike" cap="none" baseline="0" dirty="0" smtClean="0"/>
              <a:t>The programme has been design with </a:t>
            </a:r>
            <a:r>
              <a:rPr lang="en-GB" sz="1800" b="0" i="0" u="none" strike="noStrike" cap="none" baseline="0" dirty="0" err="1" smtClean="0"/>
              <a:t>Toheey’s</a:t>
            </a:r>
            <a:r>
              <a:rPr lang="en-GB" sz="1800" b="0" i="0" u="none" strike="noStrike" cap="none" baseline="0" dirty="0" smtClean="0"/>
              <a:t> typology of pedagogical approaches to course design in mind.</a:t>
            </a:r>
          </a:p>
          <a:p>
            <a:pPr>
              <a:spcBef>
                <a:spcPts val="0"/>
              </a:spcBef>
              <a:buNone/>
            </a:pPr>
            <a:r>
              <a:rPr lang="en-GB" sz="1800" b="0" i="0" u="none" strike="noStrike" cap="none" baseline="0" dirty="0" smtClean="0"/>
              <a:t>Why? Because :</a:t>
            </a:r>
            <a:endParaRPr lang="en-GB" sz="18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r>
              <a:rPr lang="en-GB" sz="1800" b="0" i="0" u="none" strike="noStrike" cap="none" baseline="0" dirty="0"/>
              <a:t>1) </a:t>
            </a:r>
            <a:r>
              <a:rPr lang="en-GB" sz="1800" b="0" i="0" u="none" strike="noStrike" cap="none" baseline="0" dirty="0" smtClean="0"/>
              <a:t>It clearly depicts the </a:t>
            </a:r>
            <a:r>
              <a:rPr lang="en-GB" sz="1800" b="0" i="0" u="none" strike="noStrike" cap="none" baseline="0" dirty="0"/>
              <a:t>main features of </a:t>
            </a:r>
            <a:r>
              <a:rPr lang="en-GB" sz="1800" b="0" i="0" u="none" strike="noStrike" cap="none" baseline="0" dirty="0" smtClean="0"/>
              <a:t>different </a:t>
            </a:r>
            <a:r>
              <a:rPr lang="en-GB" sz="1800" b="0" i="0" u="none" strike="noStrike" cap="none" baseline="0" dirty="0"/>
              <a:t>approaches</a:t>
            </a:r>
          </a:p>
          <a:p>
            <a:pPr>
              <a:spcBef>
                <a:spcPts val="0"/>
              </a:spcBef>
              <a:buNone/>
            </a:pPr>
            <a:r>
              <a:rPr lang="en-GB" sz="1800" b="0" i="0" u="none" strike="noStrike" cap="none" baseline="0" dirty="0"/>
              <a:t>2) </a:t>
            </a:r>
            <a:r>
              <a:rPr lang="en-GB" sz="1800" b="0" i="0" u="none" strike="noStrike" cap="none" baseline="0" dirty="0" smtClean="0"/>
              <a:t>It identifies </a:t>
            </a:r>
            <a:r>
              <a:rPr lang="en-GB" sz="1800" b="0" i="0" u="none" strike="noStrike" cap="none" baseline="0" dirty="0"/>
              <a:t>the features of </a:t>
            </a:r>
            <a:r>
              <a:rPr lang="en-GB" sz="1800" b="0" i="0" u="none" strike="noStrike" cap="none" baseline="0" dirty="0" smtClean="0"/>
              <a:t>the pedagogical </a:t>
            </a:r>
            <a:r>
              <a:rPr lang="en-GB" sz="1800" b="0" i="0" u="none" strike="noStrike" cap="none" baseline="0" dirty="0"/>
              <a:t>approaches which can then be applied to different models</a:t>
            </a:r>
          </a:p>
          <a:p>
            <a:pPr>
              <a:spcBef>
                <a:spcPts val="0"/>
              </a:spcBef>
              <a:buNone/>
            </a:pPr>
            <a:r>
              <a:rPr lang="en-GB" sz="1800" b="0" i="0" u="none" strike="noStrike" cap="none" baseline="0" dirty="0"/>
              <a:t>3) </a:t>
            </a:r>
            <a:r>
              <a:rPr lang="en-GB" sz="1800" b="0" i="0" u="none" strike="noStrike" cap="none" baseline="0" dirty="0" smtClean="0"/>
              <a:t>It provides an </a:t>
            </a:r>
            <a:r>
              <a:rPr lang="en-GB" sz="1800" b="0" i="0" u="none" strike="noStrike" cap="none" baseline="0" dirty="0"/>
              <a:t>excellent set of criteria for </a:t>
            </a:r>
            <a:r>
              <a:rPr lang="en-GB" sz="1800" b="0" i="0" u="none" strike="noStrike" cap="none" baseline="0" dirty="0" smtClean="0"/>
              <a:t>course designers </a:t>
            </a:r>
            <a:r>
              <a:rPr lang="en-GB" sz="1800" b="0" i="0" u="none" strike="noStrike" cap="none" baseline="0" dirty="0"/>
              <a:t>to refer to in each step of his/her design, providing a </a:t>
            </a:r>
            <a:r>
              <a:rPr lang="en-GB" sz="1800" b="0" i="0" u="none" strike="noStrike" cap="none" baseline="0" dirty="0" smtClean="0"/>
              <a:t>“toolkit” </a:t>
            </a:r>
            <a:r>
              <a:rPr lang="en-GB" sz="1800" b="0" i="0" u="none" strike="noStrike" cap="none" baseline="0" dirty="0"/>
              <a:t>to maintain the component of the design aligned in terms of the pedagogical choice.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Combination of approaches.</a:t>
            </a:r>
            <a:r>
              <a:rPr lang="en-GB" baseline="0" dirty="0" smtClean="0"/>
              <a:t> Main features highlighted</a:t>
            </a: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Back</a:t>
            </a:r>
            <a:r>
              <a:rPr lang="en-GB" baseline="0" dirty="0" smtClean="0"/>
              <a:t> to Multimodality – definition – what is Multimodality </a:t>
            </a: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Interpretation of Modality within the context</a:t>
            </a:r>
            <a:r>
              <a:rPr lang="en-GB" baseline="0" dirty="0" smtClean="0"/>
              <a:t> of the MA: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Although multimodality does not equate to technology, digital technology intensify</a:t>
            </a:r>
            <a:r>
              <a:rPr lang="en-GB" baseline="0" dirty="0" smtClean="0"/>
              <a:t> multimodal possibilities.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also take multimodality in its core sense: the process of making meaning through different representations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r>
              <a:rPr lang="en-GB" baseline="0" dirty="0" smtClean="0"/>
              <a:t> shows that it is beneficial for learning and it does so in alignment with out pedagogical choices. So c</a:t>
            </a:r>
            <a:r>
              <a:rPr lang="en-GB" dirty="0" smtClean="0"/>
              <a:t>onstruction of knowledge</a:t>
            </a:r>
            <a:r>
              <a:rPr lang="en-GB" baseline="0" dirty="0" smtClean="0"/>
              <a:t> is aligned with the </a:t>
            </a:r>
            <a:r>
              <a:rPr lang="en-GB" b="1" baseline="0" dirty="0" smtClean="0"/>
              <a:t>cognitive approach </a:t>
            </a:r>
            <a:r>
              <a:rPr lang="en-GB" baseline="0" dirty="0" smtClean="0"/>
              <a:t>we adopted to inform our design; the personal making of meaning is in line with our focus on learning which is </a:t>
            </a:r>
            <a:r>
              <a:rPr lang="en-GB" b="1" baseline="0" dirty="0" smtClean="0"/>
              <a:t>personally relevant </a:t>
            </a:r>
            <a:r>
              <a:rPr lang="en-GB" baseline="0" dirty="0" smtClean="0"/>
              <a:t>a central feature of our experiential approach.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Focus on developing multimodal literacies of teachers to provide them with the tool to deal with diverse contexts and yet not miss out on its benefits for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15000"/>
          </a:blip>
          <a:stretch>
            <a:fillRect l="-999" r="-1999"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3gMGqcZQ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opplet.com/app/#/h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-o-matic.com/watch/c2fYFanu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english.pbworks.com/w/page/78722915/Living%20English%20Week%202#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werfivefrenchjeb.wikispaces.com/L'imparfait+and+how+to+form+it" TargetMode="External"/><Relationship Id="rId4" Type="http://schemas.openxmlformats.org/officeDocument/2006/relationships/hyperlink" Target="https://www.youtube.com/watch?v=mT9rzEoxMLk#t=4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5wPIhhD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29600" cy="3154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Eclectic approach or multimodal experience: a professional development programme for language teachers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418887" y="4365103"/>
            <a:ext cx="6624735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Cecilia Goria and Marion Sadoux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Nottingham, UK &amp; China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Reshaping Languages in HE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Southampton 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Multimodality and MA in DTLT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1) The programme provides students with different representations of content, e.g. structure of Moodle, video (spoken + graphics), readings (written).</a:t>
            </a:r>
            <a:endParaRPr lang="en-GB" sz="28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32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US" sz="2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language 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</a:rPr>
              <a:t>and print (linguistic</a:t>
            </a: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); images 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</a:rPr>
              <a:t>and graphics (visual</a:t>
            </a: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); sound 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</a:rPr>
              <a:t>(auditory</a:t>
            </a: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); movement 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</a:rPr>
              <a:t>and gesture (gestural</a:t>
            </a: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); texture </a:t>
            </a: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</a:rPr>
              <a:t>and space (spatial</a:t>
            </a:r>
            <a:r>
              <a:rPr lang="en-US" sz="2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06594"/>
            <a:ext cx="3490944" cy="21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Multimodality and MA in DTLT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2) It requires that students make meaning through different representations of content, e.g</a:t>
            </a:r>
            <a:r>
              <a:rPr lang="en-GB" sz="2800" dirty="0">
                <a:latin typeface="Calibri" panose="020F0502020204030204" pitchFamily="34" charset="0"/>
              </a:rPr>
              <a:t>. </a:t>
            </a:r>
            <a:r>
              <a:rPr lang="en-GB" sz="2800" dirty="0" err="1" smtClean="0">
                <a:latin typeface="Calibri" panose="020F0502020204030204" pitchFamily="34" charset="0"/>
              </a:rPr>
              <a:t>SmallWorlds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52748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Multimodality and MA in DTLT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320480"/>
          </a:xfrm>
        </p:spPr>
        <p:txBody>
          <a:bodyPr/>
          <a:lstStyle/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3) It encourages students to share different representations of content, e.g. use of </a:t>
            </a:r>
            <a:r>
              <a:rPr lang="en-GB" sz="2800" dirty="0" err="1" smtClean="0">
                <a:latin typeface="Calibri" panose="020F0502020204030204" pitchFamily="34" charset="0"/>
              </a:rPr>
              <a:t>Popplets</a:t>
            </a:r>
            <a:r>
              <a:rPr lang="en-GB" sz="2800" dirty="0" smtClean="0">
                <a:latin typeface="Calibri" panose="020F0502020204030204" pitchFamily="34" charset="0"/>
              </a:rPr>
              <a:t> to share notes &amp; the structure of their assignments</a:t>
            </a:r>
          </a:p>
          <a:p>
            <a:pPr marL="203200" indent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written + visual (links between </a:t>
            </a:r>
            <a:r>
              <a:rPr lang="en-GB" sz="2800" dirty="0" err="1">
                <a:latin typeface="Calibri" panose="020F0502020204030204" pitchFamily="34" charset="0"/>
              </a:rPr>
              <a:t>P</a:t>
            </a:r>
            <a:r>
              <a:rPr lang="en-GB" sz="2800" dirty="0" err="1" smtClean="0">
                <a:latin typeface="Calibri" panose="020F0502020204030204" pitchFamily="34" charset="0"/>
              </a:rPr>
              <a:t>opplets</a:t>
            </a:r>
            <a:r>
              <a:rPr lang="en-GB" sz="2800" dirty="0" smtClean="0">
                <a:latin typeface="Calibri" panose="020F0502020204030204" pitchFamily="34" charset="0"/>
              </a:rPr>
              <a:t>)</a:t>
            </a:r>
            <a:endParaRPr lang="en-GB" sz="28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2800" dirty="0">
                <a:latin typeface="Calibri" panose="020F0502020204030204" pitchFamily="34" charset="0"/>
                <a:hlinkClick r:id="rId2"/>
              </a:rPr>
              <a:t>http://popplet.com/app/#/</a:t>
            </a:r>
            <a:r>
              <a:rPr lang="en-GB" sz="2800" dirty="0" smtClean="0">
                <a:latin typeface="Calibri" panose="020F0502020204030204" pitchFamily="34" charset="0"/>
                <a:hlinkClick r:id="rId2"/>
              </a:rPr>
              <a:t>home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Multimodality and MA in DTLT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36504"/>
          </a:xfrm>
        </p:spPr>
        <p:txBody>
          <a:bodyPr/>
          <a:lstStyle/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4) Requires students to construct knowledge by producing different representations of content, e.g</a:t>
            </a:r>
            <a:r>
              <a:rPr lang="en-GB" sz="2800" dirty="0">
                <a:latin typeface="Calibri" panose="020F0502020204030204" pitchFamily="34" charset="0"/>
              </a:rPr>
              <a:t>. </a:t>
            </a:r>
            <a:r>
              <a:rPr lang="en-GB" sz="2800" dirty="0" smtClean="0">
                <a:latin typeface="Calibri" panose="020F0502020204030204" pitchFamily="34" charset="0"/>
              </a:rPr>
              <a:t>videos for LKSLA:</a:t>
            </a:r>
          </a:p>
          <a:p>
            <a:pPr marL="203200" indent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spoken + image + animation</a:t>
            </a:r>
          </a:p>
          <a:p>
            <a:pPr marL="203200" indent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28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GB" sz="2800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GB" sz="2800" dirty="0" smtClean="0">
                <a:latin typeface="Calibri" panose="020F0502020204030204" pitchFamily="34" charset="0"/>
                <a:hlinkClick r:id="rId3"/>
              </a:rPr>
              <a:t>screencast-o-matic.com/watch/c2fYFanuRM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97" y="2708920"/>
            <a:ext cx="1946747" cy="24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>
                <a:latin typeface="Calibri" panose="020F0502020204030204" pitchFamily="34" charset="0"/>
              </a:rPr>
              <a:t>Multimodality and MA in DTLT</a:t>
            </a:r>
            <a:endParaRPr lang="en-GB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67544" y="1052736"/>
            <a:ext cx="8229600" cy="561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3" lv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“Reshaping” - Multimodal literacies in the repositioning from learners to teachers. Multimodality for the next generations of language learners.</a:t>
            </a:r>
          </a:p>
          <a:p>
            <a:pPr marL="182563" lvl="0" indent="0">
              <a:spcBef>
                <a:spcPts val="0"/>
              </a:spcBef>
              <a:buNone/>
            </a:pPr>
            <a:endParaRPr lang="en-GB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marR="0" lvl="0" indent="0" algn="l" rtl="0">
              <a:spcBef>
                <a:spcPts val="0"/>
              </a:spcBef>
              <a:buClr>
                <a:schemeClr val="dk1"/>
              </a:buClr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spoken + animation &amp; text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image </a:t>
            </a:r>
          </a:p>
          <a:p>
            <a:pPr marL="188913" lvl="0" indent="-6350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://livingenglish.pbworks.com/w/page/78722915/Living%20English%20Week%202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#/</a:t>
            </a: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8913" marR="0" lvl="0" indent="-63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+ animation</a:t>
            </a:r>
          </a:p>
          <a:p>
            <a:pPr marL="188913" lvl="0" indent="-6350">
              <a:spcBef>
                <a:spcPts val="0"/>
              </a:spcBef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www.youtube.com/watch?v=mT9rzEoxMLk#t=44</a:t>
            </a: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8913" lvl="0" indent="-635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spoken + graphics + image</a:t>
            </a:r>
          </a:p>
          <a:p>
            <a:pPr marL="188913" lvl="0" indent="-6350">
              <a:spcBef>
                <a:spcPts val="0"/>
              </a:spcBef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lowerfivefrenchjeb.wikispaces.com/L%27imparfait+and+how+to+form+it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9541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Success and challenge</a:t>
            </a:r>
            <a:br>
              <a:rPr lang="en-GB" sz="4400" dirty="0" smtClean="0">
                <a:latin typeface="Calibri" panose="020F0502020204030204" pitchFamily="34" charset="0"/>
              </a:rPr>
            </a:br>
            <a:r>
              <a:rPr lang="en-GB" sz="4400" dirty="0" smtClean="0">
                <a:latin typeface="Calibri" panose="020F0502020204030204" pitchFamily="34" charset="0"/>
              </a:rPr>
              <a:t>End of 1</a:t>
            </a:r>
            <a:r>
              <a:rPr lang="en-GB" sz="4400" baseline="30000" dirty="0" smtClean="0">
                <a:latin typeface="Calibri" panose="020F0502020204030204" pitchFamily="34" charset="0"/>
              </a:rPr>
              <a:t>st</a:t>
            </a:r>
            <a:r>
              <a:rPr lang="en-GB" sz="4400" dirty="0" smtClean="0">
                <a:latin typeface="Calibri" panose="020F0502020204030204" pitchFamily="34" charset="0"/>
              </a:rPr>
              <a:t> Year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pPr marL="203200" indent="0">
              <a:buNone/>
            </a:pPr>
            <a:r>
              <a:rPr lang="en-GB" sz="3200" dirty="0" smtClean="0">
                <a:latin typeface="Calibri" panose="020F0502020204030204" pitchFamily="34" charset="0"/>
              </a:rPr>
              <a:t>Multimodality to support the learning process – role switching</a:t>
            </a:r>
          </a:p>
          <a:p>
            <a:pPr marL="203200" indent="0">
              <a:buNone/>
            </a:pPr>
            <a:endParaRPr lang="en-GB" sz="32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3200" dirty="0" smtClean="0">
                <a:latin typeface="Calibri" panose="020F0502020204030204" pitchFamily="34" charset="0"/>
              </a:rPr>
              <a:t>Multimodality as a tool to cater for a multiplicity of language learning and teaching professional contexts. </a:t>
            </a:r>
          </a:p>
          <a:p>
            <a:pPr marL="203200" indent="0">
              <a:buNone/>
            </a:pPr>
            <a:endParaRPr lang="en-GB" sz="3200" dirty="0">
              <a:latin typeface="Calibri" panose="020F0502020204030204" pitchFamily="34" charset="0"/>
            </a:endParaRPr>
          </a:p>
          <a:p>
            <a:pPr marL="203200" indent="0">
              <a:buNone/>
            </a:pPr>
            <a:r>
              <a:rPr lang="en-GB" sz="3200" dirty="0" smtClean="0">
                <a:latin typeface="Calibri" panose="020F0502020204030204" pitchFamily="34" charset="0"/>
              </a:rPr>
              <a:t>   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24948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De-</a:t>
            </a:r>
            <a:r>
              <a:rPr lang="en-GB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professionalisation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loss of autonomy, loss of authority and subordination to external supervision</a:t>
            </a:r>
            <a:b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Demailly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&amp; de La </a:t>
            </a:r>
            <a:r>
              <a:rPr lang="en-GB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Broise</a:t>
            </a: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(2009)</a:t>
            </a:r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2420888"/>
            <a:ext cx="7920880" cy="424847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/>
              <a:t> </a:t>
            </a:r>
            <a:r>
              <a:rPr lang="en-GB" sz="3000" dirty="0" smtClean="0">
                <a:latin typeface="Calibri" panose="020F0502020204030204" pitchFamily="34" charset="0"/>
              </a:rPr>
              <a:t>Distribution of working time and Schizophrenic reporting systems (Meetings, assessments, lack of time for teaching, shortening of teaching units);</a:t>
            </a:r>
          </a:p>
          <a:p>
            <a:r>
              <a:rPr lang="en-GB" sz="3000" dirty="0" smtClean="0">
                <a:latin typeface="Calibri" panose="020F0502020204030204" pitchFamily="34" charset="0"/>
              </a:rPr>
              <a:t> Destabilisation of employment status (</a:t>
            </a:r>
            <a:r>
              <a:rPr lang="en-GB" sz="3000" dirty="0" err="1" smtClean="0">
                <a:latin typeface="Calibri" panose="020F0502020204030204" pitchFamily="34" charset="0"/>
              </a:rPr>
              <a:t>contractualisation</a:t>
            </a:r>
            <a:r>
              <a:rPr lang="en-GB" sz="3000" dirty="0" smtClean="0">
                <a:latin typeface="Calibri" panose="020F0502020204030204" pitchFamily="34" charset="0"/>
              </a:rPr>
              <a:t> of teaching and research)</a:t>
            </a:r>
          </a:p>
          <a:p>
            <a:r>
              <a:rPr lang="en-GB" sz="3000" dirty="0" smtClean="0">
                <a:latin typeface="Calibri" panose="020F0502020204030204" pitchFamily="34" charset="0"/>
              </a:rPr>
              <a:t> Destabilisation of existing groups and destruction of capacity for collective 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0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De-</a:t>
            </a:r>
            <a:r>
              <a:rPr lang="en-GB" sz="4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professionalisation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the </a:t>
            </a:r>
            <a:r>
              <a:rPr lang="en-GB" sz="4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Merchandisation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Education</a:t>
            </a:r>
            <a:r>
              <a:rPr lang="en-GB" sz="3600" b="1" dirty="0" smtClean="0">
                <a:solidFill>
                  <a:srgbClr val="006600"/>
                </a:solidFill>
              </a:rPr>
              <a:t/>
            </a:r>
            <a:br>
              <a:rPr lang="en-GB" sz="3600" b="1" dirty="0" smtClean="0">
                <a:solidFill>
                  <a:srgbClr val="006600"/>
                </a:solidFill>
              </a:rPr>
            </a:br>
            <a:r>
              <a:rPr lang="en-GB" b="1" dirty="0" smtClean="0">
                <a:solidFill>
                  <a:srgbClr val="006600"/>
                </a:solidFill>
              </a:rPr>
              <a:t/>
            </a:r>
            <a:br>
              <a:rPr lang="en-GB" b="1" dirty="0" smtClean="0">
                <a:solidFill>
                  <a:srgbClr val="006600"/>
                </a:solidFill>
              </a:rPr>
            </a:b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475252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/>
              <a:t> </a:t>
            </a:r>
            <a:r>
              <a:rPr lang="en-GB" sz="3200" dirty="0" smtClean="0">
                <a:latin typeface="Calibri" panose="020F0502020204030204" pitchFamily="34" charset="0"/>
              </a:rPr>
              <a:t>Withdrawing of state funding and vagaries of governmental policies had a devastating impact on foreign language education in all sectors and on the status of language teachers;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 IWLP in the 1990’s drew on a large body of unqualified teachers – native speakers;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 In house staff training in lieu of qualifications or professionalisation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Re-professionalisation and the shifting Paradigms of Teaching and Learning in the 21</a:t>
            </a:r>
            <a:r>
              <a:rPr lang="en-GB" sz="4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Century</a:t>
            </a:r>
            <a:r>
              <a:rPr lang="en-GB" sz="3600" b="1" dirty="0" smtClean="0">
                <a:solidFill>
                  <a:srgbClr val="006600"/>
                </a:solidFill>
              </a:rPr>
              <a:t/>
            </a:r>
            <a:br>
              <a:rPr lang="en-GB" sz="3600" b="1" dirty="0" smtClean="0">
                <a:solidFill>
                  <a:srgbClr val="006600"/>
                </a:solidFill>
              </a:rPr>
            </a:br>
            <a:r>
              <a:rPr lang="en-GB" b="1" dirty="0" smtClean="0">
                <a:solidFill>
                  <a:srgbClr val="006600"/>
                </a:solidFill>
              </a:rPr>
              <a:t/>
            </a:r>
            <a:br>
              <a:rPr lang="en-GB" b="1" dirty="0" smtClean="0">
                <a:solidFill>
                  <a:srgbClr val="006600"/>
                </a:solidFill>
              </a:rPr>
            </a:b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460851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 Reshaping Languages in HE requires new skills, more competencies, more flexibility, more entrepreneurship, more commitment;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 Increasingly trivial use of technology to enhance learning requires us to reinvent our roles and to relinquish power to learners;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 How can language educators be taken seriously in HE without engaging with their scholarly fields (T&amp;L, SLA, Psychology of Education)?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8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</a:t>
            </a:r>
            <a:r>
              <a:rPr lang="en-GB" sz="4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professionalisation</a:t>
            </a: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? </a:t>
            </a:r>
            <a:b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</a:rPr>
              <a:t>“learning to become” </a:t>
            </a: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</a:rPr>
              <a:t>Douglas &amp;</a:t>
            </a: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Brown, 2010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n-GB" sz="3600" b="1" dirty="0" smtClean="0">
                <a:solidFill>
                  <a:srgbClr val="006600"/>
                </a:solidFill>
              </a:rPr>
              <a:t/>
            </a:r>
            <a:br>
              <a:rPr lang="en-GB" sz="3600" b="1" dirty="0" smtClean="0">
                <a:solidFill>
                  <a:srgbClr val="006600"/>
                </a:solidFill>
              </a:rPr>
            </a:br>
            <a:r>
              <a:rPr lang="en-GB" b="1" dirty="0" smtClean="0">
                <a:solidFill>
                  <a:srgbClr val="006600"/>
                </a:solidFill>
              </a:rPr>
              <a:t/>
            </a:r>
            <a:br>
              <a:rPr lang="en-GB" b="1" dirty="0" smtClean="0">
                <a:solidFill>
                  <a:srgbClr val="006600"/>
                </a:solidFill>
              </a:rPr>
            </a:b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75252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atin typeface="Calibri" panose="020F0502020204030204" pitchFamily="34" charset="0"/>
              </a:rPr>
              <a:t>Professionalism as “becoming”;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Not through the instruments of managerialism or through institutional or national policy;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Through open and fluid exchanges within communities of practice; developing and rewarding  reflective practices, supporting opportunities for recognised accredited development (MA, </a:t>
            </a:r>
            <a:r>
              <a:rPr lang="en-GB" sz="3200" dirty="0" err="1" smtClean="0">
                <a:latin typeface="Calibri" panose="020F0502020204030204" pitchFamily="34" charset="0"/>
              </a:rPr>
              <a:t>PgCerts</a:t>
            </a:r>
            <a:r>
              <a:rPr lang="en-GB" sz="3200" dirty="0" smtClean="0">
                <a:latin typeface="Calibri" panose="020F0502020204030204" pitchFamily="34" charset="0"/>
              </a:rPr>
              <a:t>, PhD by prior output)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this </a:t>
            </a:r>
            <a:r>
              <a:rPr lang="en-GB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lang="en-GB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The </a:t>
            </a:r>
            <a:r>
              <a:rPr lang="en-GB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Multimodality in a professional development programme for language </a:t>
            </a: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</a:p>
          <a:p>
            <a:pPr indent="-342900" algn="ctr">
              <a:spcBef>
                <a:spcPts val="0"/>
              </a:spcBef>
              <a:buSzPct val="100000"/>
            </a:pPr>
            <a:endParaRPr lang="en-GB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De-professionalization </a:t>
            </a: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re-professionalization </a:t>
            </a: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language teachers</a:t>
            </a:r>
          </a:p>
          <a:p>
            <a:pPr marL="0" marR="0" lvl="0" indent="0" rtl="0">
              <a:spcBef>
                <a:spcPts val="640"/>
              </a:spcBef>
              <a:buNone/>
            </a:pPr>
            <a:endParaRPr lang="en-GB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64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764248" cy="2676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Bibliography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203200" indent="0">
              <a:spcBef>
                <a:spcPts val="0"/>
              </a:spcBef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 err="1">
                <a:latin typeface="Calibri" panose="020F0502020204030204" pitchFamily="34" charset="0"/>
              </a:rPr>
              <a:t>Demailly</a:t>
            </a:r>
            <a:r>
              <a:rPr lang="en-GB" sz="1800" dirty="0">
                <a:latin typeface="Calibri" panose="020F0502020204030204" pitchFamily="34" charset="0"/>
              </a:rPr>
              <a:t>, L. &amp; de la </a:t>
            </a:r>
            <a:r>
              <a:rPr lang="en-GB" sz="1800" dirty="0" err="1">
                <a:latin typeface="Calibri" panose="020F0502020204030204" pitchFamily="34" charset="0"/>
              </a:rPr>
              <a:t>Broise</a:t>
            </a:r>
            <a:r>
              <a:rPr lang="en-GB" sz="1800" dirty="0">
                <a:latin typeface="Calibri" panose="020F0502020204030204" pitchFamily="34" charset="0"/>
              </a:rPr>
              <a:t>,  P. (2009) The Implications of </a:t>
            </a:r>
            <a:r>
              <a:rPr lang="en-GB" sz="1800" dirty="0" err="1">
                <a:latin typeface="Calibri" panose="020F0502020204030204" pitchFamily="34" charset="0"/>
              </a:rPr>
              <a:t>Deprofessionalisation</a:t>
            </a:r>
            <a:r>
              <a:rPr lang="en-GB" sz="1800" dirty="0">
                <a:latin typeface="Calibri" panose="020F0502020204030204" pitchFamily="34" charset="0"/>
              </a:rPr>
              <a:t> , </a:t>
            </a:r>
            <a:r>
              <a:rPr lang="en-GB" sz="1800" i="1" dirty="0">
                <a:latin typeface="Calibri" panose="020F0502020204030204" pitchFamily="34" charset="0"/>
              </a:rPr>
              <a:t>Socio-logos. Revue de </a:t>
            </a:r>
            <a:r>
              <a:rPr lang="en-GB" sz="1800" i="1" dirty="0" err="1">
                <a:latin typeface="Calibri" panose="020F0502020204030204" pitchFamily="34" charset="0"/>
              </a:rPr>
              <a:t>l'association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française</a:t>
            </a:r>
            <a:r>
              <a:rPr lang="en-GB" sz="1800" i="1" dirty="0">
                <a:latin typeface="Calibri" panose="020F0502020204030204" pitchFamily="34" charset="0"/>
              </a:rPr>
              <a:t> de </a:t>
            </a:r>
            <a:r>
              <a:rPr lang="en-GB" sz="1800" i="1" dirty="0" err="1">
                <a:latin typeface="Calibri" panose="020F0502020204030204" pitchFamily="34" charset="0"/>
              </a:rPr>
              <a:t>sociologie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</a:rPr>
              <a:t>[En </a:t>
            </a:r>
            <a:r>
              <a:rPr lang="en-GB" sz="1800" dirty="0" err="1">
                <a:latin typeface="Calibri" panose="020F0502020204030204" pitchFamily="34" charset="0"/>
              </a:rPr>
              <a:t>ligne</a:t>
            </a:r>
            <a:r>
              <a:rPr lang="en-GB" sz="1800" dirty="0">
                <a:latin typeface="Calibri" panose="020F0502020204030204" pitchFamily="34" charset="0"/>
              </a:rPr>
              <a:t>], 4 |  2009, </a:t>
            </a:r>
            <a:r>
              <a:rPr lang="en-GB" sz="1800" dirty="0" err="1">
                <a:latin typeface="Calibri" panose="020F0502020204030204" pitchFamily="34" charset="0"/>
              </a:rPr>
              <a:t>mis</a:t>
            </a:r>
            <a:r>
              <a:rPr lang="en-GB" sz="1800" dirty="0">
                <a:latin typeface="Calibri" panose="020F0502020204030204" pitchFamily="34" charset="0"/>
              </a:rPr>
              <a:t> en </a:t>
            </a:r>
            <a:r>
              <a:rPr lang="en-GB" sz="1800" dirty="0" err="1">
                <a:latin typeface="Calibri" panose="020F0502020204030204" pitchFamily="34" charset="0"/>
              </a:rPr>
              <a:t>ligne</a:t>
            </a:r>
            <a:r>
              <a:rPr lang="en-GB" sz="1800" dirty="0">
                <a:latin typeface="Calibri" panose="020F0502020204030204" pitchFamily="34" charset="0"/>
              </a:rPr>
              <a:t> le 07 </a:t>
            </a:r>
            <a:r>
              <a:rPr lang="en-GB" sz="1800" dirty="0" err="1">
                <a:latin typeface="Calibri" panose="020F0502020204030204" pitchFamily="34" charset="0"/>
              </a:rPr>
              <a:t>mai</a:t>
            </a:r>
            <a:r>
              <a:rPr lang="en-GB" sz="1800" dirty="0">
                <a:latin typeface="Calibri" panose="020F0502020204030204" pitchFamily="34" charset="0"/>
              </a:rPr>
              <a:t> 2009, </a:t>
            </a:r>
            <a:r>
              <a:rPr lang="en-GB" sz="1800" dirty="0" err="1">
                <a:latin typeface="Calibri" panose="020F0502020204030204" pitchFamily="34" charset="0"/>
              </a:rPr>
              <a:t>Consulté</a:t>
            </a:r>
            <a:r>
              <a:rPr lang="en-GB" sz="1800" dirty="0">
                <a:latin typeface="Calibri" panose="020F0502020204030204" pitchFamily="34" charset="0"/>
              </a:rPr>
              <a:t> le 04 </a:t>
            </a:r>
            <a:r>
              <a:rPr lang="en-GB" sz="1800" dirty="0" err="1">
                <a:latin typeface="Calibri" panose="020F0502020204030204" pitchFamily="34" charset="0"/>
              </a:rPr>
              <a:t>juillet</a:t>
            </a:r>
            <a:r>
              <a:rPr lang="en-GB" sz="1800" dirty="0">
                <a:latin typeface="Calibri" panose="020F0502020204030204" pitchFamily="34" charset="0"/>
              </a:rPr>
              <a:t> 2014. URL : http://socio-logos.revues.org/2307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Douglas</a:t>
            </a:r>
            <a:r>
              <a:rPr lang="en-GB" sz="1800" dirty="0">
                <a:latin typeface="Calibri" panose="020F0502020204030204" pitchFamily="34" charset="0"/>
              </a:rPr>
              <a:t>, T. And Brown J.S. (2010) </a:t>
            </a:r>
            <a:r>
              <a:rPr lang="en-GB" sz="1800" i="1" dirty="0">
                <a:latin typeface="Calibri" panose="020F0502020204030204" pitchFamily="34" charset="0"/>
              </a:rPr>
              <a:t>Learning for a World of constant Change,</a:t>
            </a:r>
            <a:r>
              <a:rPr lang="en-GB" sz="1800" dirty="0">
                <a:latin typeface="Calibri" panose="020F0502020204030204" pitchFamily="34" charset="0"/>
              </a:rPr>
              <a:t> University Research for Innovation, Weber James&amp; </a:t>
            </a:r>
            <a:r>
              <a:rPr lang="en-GB" sz="1800" dirty="0" err="1">
                <a:latin typeface="Calibri" panose="020F0502020204030204" pitchFamily="34" charset="0"/>
              </a:rPr>
              <a:t>Duderstadt</a:t>
            </a:r>
            <a:r>
              <a:rPr lang="en-GB" sz="1800" dirty="0">
                <a:latin typeface="Calibri" panose="020F0502020204030204" pitchFamily="34" charset="0"/>
              </a:rPr>
              <a:t> editors.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Gunther </a:t>
            </a:r>
            <a:r>
              <a:rPr lang="en-GB" sz="1800" dirty="0">
                <a:latin typeface="Calibri" panose="020F0502020204030204" pitchFamily="34" charset="0"/>
              </a:rPr>
              <a:t>Kress: What is multimodality? Available on YouTube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>
                <a:latin typeface="Calibri" panose="020F0502020204030204" pitchFamily="34" charset="0"/>
                <a:hlinkClick r:id="rId3"/>
              </a:rPr>
              <a:t>https://www.youtube.com/watch?v=nt5wPIhhDDU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 err="1" smtClean="0">
                <a:latin typeface="Calibri" panose="020F0502020204030204" pitchFamily="34" charset="0"/>
              </a:rPr>
              <a:t>Guichon</a:t>
            </a:r>
            <a:r>
              <a:rPr lang="en-US" sz="1800" dirty="0" smtClean="0">
                <a:latin typeface="Calibri" panose="020F0502020204030204" pitchFamily="34" charset="0"/>
              </a:rPr>
              <a:t> N. &amp; </a:t>
            </a:r>
            <a:r>
              <a:rPr lang="en-US" sz="1800" dirty="0" err="1" smtClean="0">
                <a:latin typeface="Calibri" panose="020F0502020204030204" pitchFamily="34" charset="0"/>
              </a:rPr>
              <a:t>McLornan</a:t>
            </a:r>
            <a:r>
              <a:rPr lang="en-US" sz="1800" dirty="0" smtClean="0">
                <a:latin typeface="Calibri" panose="020F0502020204030204" pitchFamily="34" charset="0"/>
              </a:rPr>
              <a:t> S. (2008) The effects of multimodality on L2 learners: Implications for CALL resource design. </a:t>
            </a:r>
            <a:r>
              <a:rPr lang="en-US" sz="1800" i="1" dirty="0" smtClean="0">
                <a:latin typeface="Calibri" panose="020F0502020204030204" pitchFamily="34" charset="0"/>
              </a:rPr>
              <a:t>System </a:t>
            </a:r>
            <a:r>
              <a:rPr lang="en-US" sz="1800" dirty="0" smtClean="0">
                <a:latin typeface="Calibri" panose="020F0502020204030204" pitchFamily="34" charset="0"/>
              </a:rPr>
              <a:t>36, pp. 85-93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Moreno </a:t>
            </a:r>
            <a:r>
              <a:rPr lang="en-US" sz="1800" dirty="0">
                <a:latin typeface="Calibri" panose="020F0502020204030204" pitchFamily="34" charset="0"/>
              </a:rPr>
              <a:t>R. &amp; Mayer R. (2007) Interactive Multimodal Learning </a:t>
            </a:r>
            <a:r>
              <a:rPr lang="en-US" sz="1800" dirty="0" smtClean="0">
                <a:latin typeface="Calibri" panose="020F0502020204030204" pitchFamily="34" charset="0"/>
              </a:rPr>
              <a:t>Environments. </a:t>
            </a:r>
            <a:r>
              <a:rPr lang="en-US" sz="1800" i="1" dirty="0" err="1" smtClean="0">
                <a:latin typeface="Calibri" panose="020F0502020204030204" pitchFamily="34" charset="0"/>
              </a:rPr>
              <a:t>Edicational</a:t>
            </a:r>
            <a:r>
              <a:rPr lang="en-US" sz="1800" i="1" dirty="0" smtClean="0">
                <a:latin typeface="Calibri" panose="020F0502020204030204" pitchFamily="34" charset="0"/>
              </a:rPr>
              <a:t> Psychology Review</a:t>
            </a:r>
            <a:r>
              <a:rPr lang="en-US" sz="1800" dirty="0" smtClean="0">
                <a:latin typeface="Calibri" panose="020F0502020204030204" pitchFamily="34" charset="0"/>
              </a:rPr>
              <a:t>, 19, pp. 309-326</a:t>
            </a:r>
            <a:endParaRPr lang="en-US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Piaget</a:t>
            </a:r>
            <a:r>
              <a:rPr lang="en-US" sz="1800" dirty="0">
                <a:latin typeface="Calibri" panose="020F0502020204030204" pitchFamily="34" charset="0"/>
              </a:rPr>
              <a:t>, J. (1926) </a:t>
            </a:r>
            <a:r>
              <a:rPr lang="en-US" sz="1800" i="1" dirty="0">
                <a:latin typeface="Calibri" panose="020F0502020204030204" pitchFamily="34" charset="0"/>
              </a:rPr>
              <a:t>The language and thought of the child</a:t>
            </a:r>
            <a:r>
              <a:rPr lang="en-US" sz="1800" dirty="0">
                <a:latin typeface="Calibri" panose="020F0502020204030204" pitchFamily="34" charset="0"/>
              </a:rPr>
              <a:t>. New York: Harcourt, Brace, Jovanovich. </a:t>
            </a: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>
                <a:latin typeface="Calibri" panose="020F0502020204030204" pitchFamily="34" charset="0"/>
              </a:rPr>
              <a:t>Price K. (2013) Multimodal interfaces: Blending gaze, gesture, movement and 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>
                <a:latin typeface="Calibri" panose="020F0502020204030204" pitchFamily="34" charset="0"/>
              </a:rPr>
              <a:t>speech to overcome the limitations of keyboard, mouse &amp; Touchscreen. </a:t>
            </a:r>
            <a:r>
              <a:rPr lang="en-GB" sz="1800" dirty="0" err="1" smtClean="0">
                <a:latin typeface="Calibri" panose="020F0502020204030204" pitchFamily="34" charset="0"/>
              </a:rPr>
              <a:t>WorldCALL</a:t>
            </a:r>
            <a:r>
              <a:rPr lang="en-GB" sz="1800" dirty="0">
                <a:latin typeface="Calibri" panose="020F0502020204030204" pitchFamily="34" charset="0"/>
              </a:rPr>
              <a:t>, 10-13 July 2013, </a:t>
            </a:r>
            <a:r>
              <a:rPr lang="en-GB" sz="1800" dirty="0" smtClean="0">
                <a:latin typeface="Calibri" panose="020F0502020204030204" pitchFamily="34" charset="0"/>
              </a:rPr>
              <a:t>Glasgow.</a:t>
            </a: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endParaRPr lang="en-GB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Bibliography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203200" indent="0">
              <a:spcBef>
                <a:spcPts val="0"/>
              </a:spcBef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Sankey M. et al. (2010) Engaging students through multimodal learning environments: The journey continues. Proceedings </a:t>
            </a:r>
            <a:r>
              <a:rPr lang="en-US" sz="1800" dirty="0" err="1">
                <a:latin typeface="Calibri" panose="020F0502020204030204" pitchFamily="34" charset="0"/>
              </a:rPr>
              <a:t>ascilite</a:t>
            </a:r>
            <a:r>
              <a:rPr lang="en-US" sz="1800" dirty="0">
                <a:latin typeface="Calibri" panose="020F0502020204030204" pitchFamily="34" charset="0"/>
              </a:rPr>
              <a:t> Sydney 2010.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 err="1">
                <a:latin typeface="Calibri" panose="020F0502020204030204" pitchFamily="34" charset="0"/>
              </a:rPr>
              <a:t>Toohey</a:t>
            </a:r>
            <a:r>
              <a:rPr lang="en-US" sz="1800" dirty="0">
                <a:latin typeface="Calibri" panose="020F0502020204030204" pitchFamily="34" charset="0"/>
              </a:rPr>
              <a:t>, S. (1999). Beliefs, values and ideologies in course design. In </a:t>
            </a:r>
            <a:r>
              <a:rPr lang="en-US" sz="1800" i="1" dirty="0">
                <a:latin typeface="Calibri" panose="020F0502020204030204" pitchFamily="34" charset="0"/>
              </a:rPr>
              <a:t>Designing courses for higher education</a:t>
            </a:r>
            <a:r>
              <a:rPr lang="en-US" sz="1800" dirty="0">
                <a:latin typeface="Calibri" panose="020F0502020204030204" pitchFamily="34" charset="0"/>
              </a:rPr>
              <a:t>. Buckingham, SRHE and OUP, pp. 44-69.</a:t>
            </a: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Vygotsky, L. S. (1978) </a:t>
            </a:r>
            <a:r>
              <a:rPr lang="en-US" sz="1800" i="1" dirty="0">
                <a:latin typeface="Calibri" panose="020F0502020204030204" pitchFamily="34" charset="0"/>
              </a:rPr>
              <a:t>Mind in society</a:t>
            </a:r>
            <a:r>
              <a:rPr lang="en-US" sz="1800" dirty="0">
                <a:latin typeface="Calibri" panose="020F0502020204030204" pitchFamily="34" charset="0"/>
              </a:rPr>
              <a:t>. Cambridge, MA: Harvard University Press. </a:t>
            </a:r>
            <a:endParaRPr lang="en-GB" sz="1800" dirty="0">
              <a:latin typeface="Calibri" panose="020F0502020204030204" pitchFamily="34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GB" sz="1800" dirty="0" err="1">
                <a:latin typeface="Calibri" panose="020F0502020204030204" pitchFamily="34" charset="0"/>
              </a:rPr>
              <a:t>Gilakjani</a:t>
            </a:r>
            <a:r>
              <a:rPr lang="en-GB" sz="1800" dirty="0">
                <a:latin typeface="Calibri" panose="020F0502020204030204" pitchFamily="34" charset="0"/>
              </a:rPr>
              <a:t> A. et al. (2011) The Effect of Multimodal Learning Models on Language Teaching and Learning. </a:t>
            </a:r>
            <a:r>
              <a:rPr lang="en-GB" sz="1800" i="1" dirty="0">
                <a:latin typeface="Calibri" panose="020F0502020204030204" pitchFamily="34" charset="0"/>
              </a:rPr>
              <a:t>Theory and Practice in language Studies, </a:t>
            </a:r>
            <a:r>
              <a:rPr lang="en-GB" sz="1800" dirty="0">
                <a:latin typeface="Calibri" panose="020F0502020204030204" pitchFamily="34" charset="0"/>
              </a:rPr>
              <a:t>1, 10, pp. 1321-1327.</a:t>
            </a:r>
          </a:p>
          <a:p>
            <a:pPr marL="203200" indent="0">
              <a:spcBef>
                <a:spcPts val="0"/>
              </a:spcBef>
              <a:buNone/>
            </a:pPr>
            <a:endParaRPr lang="en-GB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of the MA in DTLT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calendar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Entirely </a:t>
            </a: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– distance learning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teaching</a:t>
            </a:r>
            <a:endParaRPr lang="en-GB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years </a:t>
            </a: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part-time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Moodle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Introductory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 + 2 modules per semester + dissertation</a:t>
            </a: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</a:t>
            </a: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endParaRPr lang="en-GB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Design: </a:t>
            </a:r>
            <a:r>
              <a:rPr lang="en-GB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Toohey’s</a:t>
            </a:r>
            <a:r>
              <a:rPr lang="en-GB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(1999) </a:t>
            </a:r>
            <a:r>
              <a:rPr lang="en-GB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typology: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340767"/>
            <a:ext cx="8229600" cy="4785394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Approaches: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cognitive/constructivist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experiential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performance-based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socially-critical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Criteria: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</a:t>
            </a:r>
            <a:r>
              <a:rPr lang="en-GB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knowledge, process of learning, goals and how they are expressed, choice and organization of content, purpose of assessment and methods, resources and infrastructure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of the MA in DTLT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79511" y="1124744"/>
            <a:ext cx="4320480" cy="5141167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approach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influenced by the theory of social constructivism (Piaget 1926;  Vygotsky 1978). It: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the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construction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collaborating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on the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content rather than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real-world resources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problem identification and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solving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resources for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</a:t>
            </a:r>
            <a:r>
              <a:rPr lang="en-GB" sz="1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and peer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teacher's role is to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elicit and facilitate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levels of analysis, which the learners would not have reached on their own. 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644007" y="1124744"/>
            <a:ext cx="4326632" cy="4752527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experiential approach 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promotes: 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personally relevant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 teacher-student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respect, collaboration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support and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openness 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teacher's role is to: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group-work 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</a:t>
            </a:r>
            <a:r>
              <a:rPr lang="en-GB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while students determine their own learning goals 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involved in the planning of the </a:t>
            </a:r>
            <a:r>
              <a:rPr lang="en-GB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lang="en-GB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Multimodality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67544" y="1124744"/>
            <a:ext cx="8229600" cy="5544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Multimodality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practice of representing the content knowledge in different modes, typically </a:t>
            </a:r>
            <a:r>
              <a:rPr lang="en-GB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verbal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(printed, spoken words) and </a:t>
            </a:r>
            <a:r>
              <a:rPr lang="en-GB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non-verbal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(illustrations, photos, videos, and animation) (Moreno &amp; Mayer 2007)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400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Multimodality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entails not only accessing information in different formats but also establishing interactivity between these representations (</a:t>
            </a:r>
            <a:r>
              <a:rPr lang="en-GB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Guichon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GB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McLornan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2008)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GB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interactive multimodal  learning environment 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one in which,  during the learning, the learner is able to interact with the presented content, e.g. play/pause/forward while watching a narrated animation; click on hyperlink to get additional information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(Moreno &amp; Mayer 2007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endParaRPr lang="en-GB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Multimodality within the MA in DTLT</a:t>
            </a:r>
            <a:endParaRPr lang="en-GB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67544" y="1916832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GB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Multimodality - </a:t>
            </a:r>
            <a:r>
              <a:rPr lang="en-GB" sz="3200" dirty="0" smtClean="0">
                <a:latin typeface="Calibri" panose="020F0502020204030204" pitchFamily="34" charset="0"/>
              </a:rPr>
              <a:t>digital technologies </a:t>
            </a:r>
            <a:r>
              <a:rPr lang="en-GB" sz="3200" dirty="0">
                <a:latin typeface="Calibri" panose="020F0502020204030204" pitchFamily="34" charset="0"/>
              </a:rPr>
              <a:t>intensify multimodal </a:t>
            </a:r>
            <a:r>
              <a:rPr lang="en-GB" sz="3200" dirty="0" smtClean="0">
                <a:latin typeface="Calibri" panose="020F0502020204030204" pitchFamily="34" charset="0"/>
              </a:rPr>
              <a:t>possibilities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GB" sz="3200" b="0" i="0" u="none" strike="noStrike" cap="none" baseline="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100000"/>
              <a:buNone/>
            </a:pPr>
            <a:r>
              <a:rPr lang="en-GB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Multimodal semiotic experience –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meaning making through different representations of content</a:t>
            </a:r>
            <a:endParaRPr lang="en-GB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endParaRPr lang="en-GB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4077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Why Multimodality ? 1) Learning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29600" cy="5805264"/>
          </a:xfrm>
        </p:spPr>
        <p:txBody>
          <a:bodyPr/>
          <a:lstStyle/>
          <a:p>
            <a:pPr marL="203200" indent="0">
              <a:buClr>
                <a:srgbClr val="000000"/>
              </a:buClr>
              <a:buNone/>
            </a:pPr>
            <a:r>
              <a:rPr lang="en-GB" sz="2800" b="1" dirty="0" smtClean="0">
                <a:latin typeface="Calibri" panose="020F0502020204030204" pitchFamily="34" charset="0"/>
              </a:rPr>
              <a:t>To support our learners’ learning: </a:t>
            </a:r>
          </a:p>
          <a:p>
            <a:pPr>
              <a:buClr>
                <a:srgbClr val="000000"/>
              </a:buClr>
            </a:pPr>
            <a:r>
              <a:rPr lang="en-GB" sz="2800" dirty="0" smtClean="0">
                <a:latin typeface="Calibri" panose="020F0502020204030204" pitchFamily="34" charset="0"/>
              </a:rPr>
              <a:t> Fosters construction </a:t>
            </a:r>
            <a:r>
              <a:rPr lang="en-GB" sz="2800" dirty="0">
                <a:latin typeface="Calibri" panose="020F0502020204030204" pitchFamily="34" charset="0"/>
              </a:rPr>
              <a:t>of knowledge (Moreno &amp; Meyer 2007</a:t>
            </a:r>
            <a:r>
              <a:rPr lang="en-GB" sz="2800" dirty="0" smtClean="0">
                <a:latin typeface="Calibri" panose="020F0502020204030204" pitchFamily="34" charset="0"/>
              </a:rPr>
              <a:t>)  &amp; collaboration</a:t>
            </a:r>
          </a:p>
          <a:p>
            <a:pPr>
              <a:buClr>
                <a:srgbClr val="000000"/>
              </a:buClr>
            </a:pPr>
            <a:r>
              <a:rPr lang="en-GB" sz="2800" dirty="0" smtClean="0">
                <a:latin typeface="Calibri" panose="020F0502020204030204" pitchFamily="34" charset="0"/>
              </a:rPr>
              <a:t> Leads </a:t>
            </a:r>
            <a:r>
              <a:rPr lang="en-GB" sz="2800" dirty="0">
                <a:latin typeface="Calibri" panose="020F0502020204030204" pitchFamily="34" charset="0"/>
              </a:rPr>
              <a:t>to the personal making of meaning (Gunther Kress – YouTube</a:t>
            </a:r>
            <a:r>
              <a:rPr lang="en-GB" sz="2800" dirty="0" smtClean="0">
                <a:latin typeface="Calibri" panose="020F0502020204030204" pitchFamily="34" charset="0"/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en-GB" sz="2800" dirty="0" smtClean="0">
                <a:latin typeface="Calibri" panose="020F0502020204030204" pitchFamily="34" charset="0"/>
              </a:rPr>
              <a:t> Enhances motivation, engagement and assists comprehension and </a:t>
            </a:r>
            <a:r>
              <a:rPr lang="en-GB" sz="2800" dirty="0">
                <a:latin typeface="Calibri" panose="020F0502020204030204" pitchFamily="34" charset="0"/>
              </a:rPr>
              <a:t>retention (Sankey et al. 2010)</a:t>
            </a:r>
          </a:p>
          <a:p>
            <a:pPr marL="203200" lvl="0" indent="0">
              <a:buClr>
                <a:srgbClr val="000000"/>
              </a:buClr>
              <a:buNone/>
            </a:pPr>
            <a:r>
              <a:rPr lang="en-GB" sz="2800" b="1" dirty="0" smtClean="0">
                <a:latin typeface="Calibri" panose="020F0502020204030204" pitchFamily="34" charset="0"/>
              </a:rPr>
              <a:t>To benefit our learners’ learners (language) learning:</a:t>
            </a:r>
            <a:endParaRPr lang="en-GB" sz="2800" b="1" dirty="0">
              <a:latin typeface="Calibri" panose="020F0502020204030204" pitchFamily="34" charset="0"/>
            </a:endParaRPr>
          </a:p>
          <a:p>
            <a:pPr>
              <a:buClr>
                <a:srgbClr val="000000"/>
              </a:buClr>
            </a:pPr>
            <a:r>
              <a:rPr lang="en-GB" sz="2800" dirty="0" smtClean="0">
                <a:latin typeface="Calibri" panose="020F0502020204030204" pitchFamily="34" charset="0"/>
              </a:rPr>
              <a:t> Beneficial for language </a:t>
            </a:r>
            <a:r>
              <a:rPr lang="en-GB" sz="2800" dirty="0">
                <a:latin typeface="Calibri" panose="020F0502020204030204" pitchFamily="34" charset="0"/>
              </a:rPr>
              <a:t>learning (</a:t>
            </a:r>
            <a:r>
              <a:rPr lang="en-GB" sz="2800" dirty="0" err="1">
                <a:latin typeface="Calibri" panose="020F0502020204030204" pitchFamily="34" charset="0"/>
              </a:rPr>
              <a:t>Guichon</a:t>
            </a:r>
            <a:r>
              <a:rPr lang="en-GB" sz="2800" dirty="0">
                <a:latin typeface="Calibri" panose="020F0502020204030204" pitchFamily="34" charset="0"/>
              </a:rPr>
              <a:t> &amp; </a:t>
            </a:r>
            <a:r>
              <a:rPr lang="en-GB" sz="2800" dirty="0" err="1">
                <a:latin typeface="Calibri" panose="020F0502020204030204" pitchFamily="34" charset="0"/>
              </a:rPr>
              <a:t>McLornanr</a:t>
            </a:r>
            <a:r>
              <a:rPr lang="en-GB" sz="2800" dirty="0">
                <a:latin typeface="Calibri" panose="020F0502020204030204" pitchFamily="34" charset="0"/>
              </a:rPr>
              <a:t> 2008, </a:t>
            </a:r>
            <a:r>
              <a:rPr lang="en-GB" sz="2800" dirty="0" err="1">
                <a:latin typeface="Calibri" panose="020F0502020204030204" pitchFamily="34" charset="0"/>
              </a:rPr>
              <a:t>Gilakjani</a:t>
            </a:r>
            <a:r>
              <a:rPr lang="en-GB" sz="2800" dirty="0">
                <a:latin typeface="Calibri" panose="020F0502020204030204" pitchFamily="34" charset="0"/>
              </a:rPr>
              <a:t> et al. 2011</a:t>
            </a:r>
            <a:r>
              <a:rPr lang="en-GB" sz="2800" dirty="0" smtClean="0">
                <a:latin typeface="Calibri" panose="020F0502020204030204" pitchFamily="34" charset="0"/>
              </a:rPr>
              <a:t>), including when the focus of  multimodality is on gaze</a:t>
            </a:r>
            <a:r>
              <a:rPr lang="en-GB" sz="2800" dirty="0">
                <a:latin typeface="Calibri" panose="020F0502020204030204" pitchFamily="34" charset="0"/>
              </a:rPr>
              <a:t>, body </a:t>
            </a:r>
            <a:r>
              <a:rPr lang="en-GB" sz="2800" dirty="0" smtClean="0">
                <a:latin typeface="Calibri" panose="020F0502020204030204" pitchFamily="34" charset="0"/>
              </a:rPr>
              <a:t>language, </a:t>
            </a:r>
            <a:r>
              <a:rPr lang="en-GB" sz="2800" dirty="0">
                <a:latin typeface="Calibri" panose="020F0502020204030204" pitchFamily="34" charset="0"/>
              </a:rPr>
              <a:t>gesture, in </a:t>
            </a:r>
            <a:r>
              <a:rPr lang="en-GB" sz="2800" dirty="0" smtClean="0">
                <a:latin typeface="Calibri" panose="020F0502020204030204" pitchFamily="34" charset="0"/>
              </a:rPr>
              <a:t>addition </a:t>
            </a:r>
            <a:r>
              <a:rPr lang="en-GB" sz="2800" dirty="0">
                <a:latin typeface="Calibri" panose="020F0502020204030204" pitchFamily="34" charset="0"/>
              </a:rPr>
              <a:t>to </a:t>
            </a:r>
            <a:r>
              <a:rPr lang="en-GB" sz="2800" dirty="0" smtClean="0">
                <a:latin typeface="Calibri" panose="020F0502020204030204" pitchFamily="34" charset="0"/>
              </a:rPr>
              <a:t>speech (Price 2013)</a:t>
            </a:r>
            <a:endParaRPr lang="en-GB" sz="28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Why Multimodality ? 2) Diversified experience 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229600" cy="5112568"/>
          </a:xfrm>
        </p:spPr>
        <p:txBody>
          <a:bodyPr/>
          <a:lstStyle/>
          <a:p>
            <a:pPr marL="203200" indent="0">
              <a:buNone/>
            </a:pPr>
            <a:r>
              <a:rPr lang="en-GB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provide our students with 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a diversified learning </a:t>
            </a:r>
            <a:r>
              <a:rPr lang="en-GB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experience in order to improve their ability to deal with their diverse professional contexts (our learners’ language learners). </a:t>
            </a:r>
          </a:p>
          <a:p>
            <a:pPr marL="203200" indent="0">
              <a:buNone/>
            </a:pPr>
            <a:endParaRPr lang="en-GB" sz="3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3000" dirty="0" smtClean="0">
                <a:latin typeface="Calibri" panose="020F0502020204030204" pitchFamily="34" charset="0"/>
              </a:rPr>
              <a:t> digital literacy</a:t>
            </a:r>
          </a:p>
          <a:p>
            <a:r>
              <a:rPr lang="en-GB" sz="3000" dirty="0" smtClean="0">
                <a:latin typeface="Calibri" panose="020F0502020204030204" pitchFamily="34" charset="0"/>
              </a:rPr>
              <a:t> access to technology</a:t>
            </a:r>
          </a:p>
          <a:p>
            <a:r>
              <a:rPr lang="en-GB" sz="3000" dirty="0" smtClean="0">
                <a:latin typeface="Calibri" panose="020F0502020204030204" pitchFamily="34" charset="0"/>
              </a:rPr>
              <a:t> body of students</a:t>
            </a:r>
          </a:p>
          <a:p>
            <a:r>
              <a:rPr lang="en-GB" sz="3000" dirty="0" smtClean="0">
                <a:latin typeface="Calibri" panose="020F0502020204030204" pitchFamily="34" charset="0"/>
              </a:rPr>
              <a:t> institutional limitations</a:t>
            </a:r>
          </a:p>
          <a:p>
            <a:pPr marL="203200" indent="0">
              <a:buNone/>
            </a:pPr>
            <a:endParaRPr lang="en-GB" sz="3200" dirty="0" smtClean="0"/>
          </a:p>
          <a:p>
            <a:pPr marL="20320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84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1677</Words>
  <Application>Microsoft Office PowerPoint</Application>
  <PresentationFormat>On-screen Show (4:3)</PresentationFormat>
  <Paragraphs>177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Eclectic approach or multimodal experience: a professional development programme for language teachers</vt:lpstr>
      <vt:lpstr>Overview of this presentation</vt:lpstr>
      <vt:lpstr>Structure of the MA in DTLT</vt:lpstr>
      <vt:lpstr>Design: Toohey’s (1999) typology:</vt:lpstr>
      <vt:lpstr>Design of the MA in DTLT</vt:lpstr>
      <vt:lpstr>Multimodality</vt:lpstr>
      <vt:lpstr>Multimodality within the MA in DTLT</vt:lpstr>
      <vt:lpstr>Why Multimodality ? 1) Learning</vt:lpstr>
      <vt:lpstr>Why Multimodality ? 2) Diversified experience </vt:lpstr>
      <vt:lpstr>Multimodality and MA in DTLT</vt:lpstr>
      <vt:lpstr>Multimodality and MA in DTLT</vt:lpstr>
      <vt:lpstr>Multimodality and MA in DTLT</vt:lpstr>
      <vt:lpstr>Multimodality and MA in DTLT</vt:lpstr>
      <vt:lpstr> Multimodality and MA in DTLT</vt:lpstr>
      <vt:lpstr>Success and challenge End of 1st Year</vt:lpstr>
      <vt:lpstr>De-professionalisation – loss of autonomy, loss of authority and subordination to external supervision Demailly &amp; de La Broise (2009) </vt:lpstr>
      <vt:lpstr>De-professionalisation and the Merchandisation of Education  </vt:lpstr>
      <vt:lpstr>Re-professionalisation and the shifting Paradigms of Teaching and Learning in the 21st Century  </vt:lpstr>
      <vt:lpstr>Re-professionalisation ?   “learning to become”  (Douglas &amp; Brown, 2010)   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Eclectic approach or multimodal experience: a professional development programme for language teachers</dc:title>
  <dc:creator>Nash S.</dc:creator>
  <cp:lastModifiedBy>Nash S.</cp:lastModifiedBy>
  <cp:revision>67</cp:revision>
  <dcterms:modified xsi:type="dcterms:W3CDTF">2014-07-11T15:18:33Z</dcterms:modified>
</cp:coreProperties>
</file>